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7"/>
  </p:notesMasterIdLst>
  <p:handoutMasterIdLst>
    <p:handoutMasterId r:id="rId18"/>
  </p:handoutMasterIdLst>
  <p:sldIdLst>
    <p:sldId id="2147480127" r:id="rId4"/>
    <p:sldId id="2147480117" r:id="rId5"/>
    <p:sldId id="2147483611" r:id="rId6"/>
    <p:sldId id="2147483619" r:id="rId7"/>
    <p:sldId id="2147482761" r:id="rId8"/>
    <p:sldId id="2147483616" r:id="rId9"/>
    <p:sldId id="286" r:id="rId10"/>
    <p:sldId id="2147483620" r:id="rId11"/>
    <p:sldId id="2147480133" r:id="rId12"/>
    <p:sldId id="2147483618" r:id="rId13"/>
    <p:sldId id="2147483617" r:id="rId14"/>
    <p:sldId id="2147480034" r:id="rId15"/>
    <p:sldId id="2147480035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7"/>
          </p14:sldIdLst>
        </p14:section>
        <p14:section name="Agenda" id="{194114FB-11A9-460A-BA65-6CA85323C1BD}">
          <p14:sldIdLst>
            <p14:sldId id="2147480117"/>
          </p14:sldIdLst>
        </p14:section>
        <p14:section name="1 - Section slide options" id="{1588D2DD-7526-4E2A-805C-721F64D91A8E}">
          <p14:sldIdLst>
            <p14:sldId id="2147483611"/>
            <p14:sldId id="2147483619"/>
            <p14:sldId id="2147482761"/>
            <p14:sldId id="2147483616"/>
            <p14:sldId id="286"/>
            <p14:sldId id="2147483620"/>
            <p14:sldId id="2147480133"/>
            <p14:sldId id="2147483618"/>
            <p14:sldId id="2147483617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8F5AD-E4E7-4EA3-9E8E-7A8C0F1EB723}" v="22" dt="2024-08-05T17:07:14.054"/>
    <p1510:client id="{AF7226A6-876F-AD42-93D7-00109401A02F}" v="378" dt="2024-08-05T17:00:11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8/5/2024 10:07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8/5/2024 10:07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8/5/2024 10:07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2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2BAD-9D22-A975-09FC-06D4F0D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CE3ED-F4FF-19CF-72EA-8BCF0817B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3892-4C49-868A-210B-F4C2ACA5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With these capabilities, the possibilities for Gen-AI scenarios using Azure Cosmos DB expand greatly.</a:t>
            </a:r>
          </a:p>
          <a:p>
            <a:pPr algn="l"/>
            <a:endParaRPr lang="en-US"/>
          </a:p>
          <a:p>
            <a:pPr algn="l"/>
            <a:r>
              <a:rPr lang="en-US"/>
              <a:t>Combining an Operational + Vector database, eliminates the need to ETL data into a single purpose vector database, reducing complexity and cost.</a:t>
            </a:r>
          </a:p>
          <a:p>
            <a:pPr algn="l"/>
            <a:endParaRPr lang="en-US"/>
          </a:p>
          <a:p>
            <a:pPr algn="l"/>
            <a:r>
              <a:rPr lang="en-US"/>
              <a:t>Building RAG Pattern applications gets easier and enables Gen-AI applications in mission critical and real-time workloads.</a:t>
            </a:r>
          </a:p>
          <a:p>
            <a:pPr algn="l"/>
            <a:endParaRPr lang="en-US"/>
          </a:p>
          <a:p>
            <a:pPr algn="l"/>
            <a:r>
              <a:rPr lang="en-US"/>
              <a:t>Cosmos DB has always been a favorite for building Chat applications. Users can now take chat history to improve user experience and optimize their LLMs.</a:t>
            </a:r>
          </a:p>
          <a:p>
            <a:pPr algn="l"/>
            <a:endParaRPr lang="en-US"/>
          </a:p>
          <a:p>
            <a:pPr algn="l"/>
            <a:r>
              <a:rPr lang="en-US"/>
              <a:t>And finally, it enables new innovations such as semantic caching, which drastically reduces costs and improves performance even more.</a:t>
            </a:r>
          </a:p>
          <a:p>
            <a:pPr algn="l"/>
            <a:endParaRPr lang="en-US"/>
          </a:p>
          <a:p>
            <a:pPr algn="l"/>
            <a:r>
              <a:rPr lang="en-US"/>
              <a:t>However, we’re not done yet. Azure Cosmos DB is known for its performance and scale, and we’re are going to take things </a:t>
            </a:r>
            <a:r>
              <a:rPr lang="en-US" b="1"/>
              <a:t>even further</a:t>
            </a:r>
            <a:r>
              <a:rPr lang="en-US"/>
              <a:t>.</a:t>
            </a:r>
          </a:p>
          <a:p>
            <a:pPr algn="l"/>
            <a:endParaRPr 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654909-9E6E-77D2-7682-64C60014D3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C187-105C-36A9-4335-1B509E13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E5C725-0BCB-15AC-04B7-68BB44141D7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8/5/2024 10:07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74F88-AF5E-D20E-6829-448591A8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/>
              <a:t>OWNER: KIRILL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Contrast with Mongo, AWS, GCP (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Scann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Talking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Powers Bing and M365 copilots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DC8E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Unlimited scale: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indexes with up to 400B vectors, trillions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Low latency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single-digit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Robust to data changes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highest recall per TPS, e.g. &gt;90% recall at million TPS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multi-tenant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friendly, demands &gt;60x less memory than HNSW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Vector and Hybrid search (w/Full Text search and re-ranking) on operational data on top of same inverted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LangChain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Ecosystem Integration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8ADA9-AFDC-4001-B7F1-A1933665B8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0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8/5/2024 10:07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3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99BA-987B-7992-F1E8-728351F0B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DECCC-B3A2-0ED9-6E20-097A96132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677DB-9E6E-04D5-0BDC-1DA1A570A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9ECC68-914D-341F-AAC7-92460AABD6E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EAFD-8430-A3FD-6063-089EC31E5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648542-2D1C-3118-D1A2-48B2F338A0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8/5/2024 10:07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53F7F-E6E4-6662-F572-324B04869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43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199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5541C-6AED-3613-CBE3-C42125E1A8B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  <p:sldLayoutId id="2147485771" r:id="rId30"/>
    <p:sldLayoutId id="2147485772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microsoft.com/office/2007/relationships/hdphoto" Target="../media/hdphoto2.wdp"/><Relationship Id="rId4" Type="http://schemas.openxmlformats.org/officeDocument/2006/relationships/image" Target="../media/image33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665866"/>
            <a:ext cx="6758081" cy="9848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0"/>
              <a:t>Building Generative AI apps with</a:t>
            </a:r>
            <a:br>
              <a:rPr lang="en-US" sz="3200" b="0"/>
            </a:br>
            <a:r>
              <a:rPr lang="en-US" sz="3200" b="0"/>
              <a:t>your data in Azure Cosmos DB</a:t>
            </a:r>
            <a:endParaRPr lang="en-US" sz="3200" b="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794064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James Codella, PhD</a:t>
            </a:r>
          </a:p>
          <a:p>
            <a:r>
              <a:rPr lang="en-US" sz="1400" b="0">
                <a:latin typeface="Aptos" panose="020B0004020202020204" pitchFamily="34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Principal Product Manager</a:t>
            </a:r>
          </a:p>
          <a:p>
            <a:r>
              <a:rPr lang="en-US" sz="1400" b="0">
                <a:solidFill>
                  <a:schemeClr val="tx2"/>
                </a:solidFill>
                <a:latin typeface="Aptos" panose="020B0004020202020204" pitchFamily="34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3F8B-7ABA-AAE1-05EF-CA73C54E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94A57C-F7C1-856D-5CB7-F97B10B17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006972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BB43E89-4394-2EDF-D059-ED39BB3BE6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6237A4-2D9F-5DFA-0C84-761B141C68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DDE6485-2ACC-FE70-4E00-2D90305E7A1D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48C11DD2-8A96-DE4F-5EC2-22C3B244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0677" y="1271692"/>
            <a:ext cx="7536905" cy="82296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C0E00A6-F1DE-0560-B7C4-093C4AC8073E}"/>
              </a:ext>
            </a:extLst>
          </p:cNvPr>
          <p:cNvSpPr txBox="1">
            <a:spLocks/>
          </p:cNvSpPr>
          <p:nvPr/>
        </p:nvSpPr>
        <p:spPr>
          <a:xfrm>
            <a:off x="842984" y="1370713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https://</a:t>
            </a:r>
            <a:r>
              <a:rPr lang="en-US" sz="1200" err="1"/>
              <a:t>aka.ms</a:t>
            </a:r>
            <a:r>
              <a:rPr lang="en-US" sz="1200"/>
              <a:t>/</a:t>
            </a:r>
            <a:r>
              <a:rPr lang="en-US" sz="1200" err="1"/>
              <a:t>CosmosVectorSearch</a:t>
            </a:r>
            <a:endParaRPr lang="en-US" sz="120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17A7B5D-E082-D157-12D6-5D0B8B063616}"/>
              </a:ext>
            </a:extLst>
          </p:cNvPr>
          <p:cNvSpPr txBox="1">
            <a:spLocks/>
          </p:cNvSpPr>
          <p:nvPr/>
        </p:nvSpPr>
        <p:spPr>
          <a:xfrm>
            <a:off x="842984" y="1683172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Azure Cosmos DB for NoSQL vector search overview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3E62F0A6-149F-2508-4992-C0538D77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0677" y="2330158"/>
            <a:ext cx="7536905" cy="82296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601F627-6C9E-9FA3-0AA4-AD7831B89733}"/>
              </a:ext>
            </a:extLst>
          </p:cNvPr>
          <p:cNvSpPr txBox="1">
            <a:spLocks/>
          </p:cNvSpPr>
          <p:nvPr/>
        </p:nvSpPr>
        <p:spPr>
          <a:xfrm>
            <a:off x="842984" y="2544742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669ED36-1DB1-2EE0-2485-977495D6E0FD}"/>
              </a:ext>
            </a:extLst>
          </p:cNvPr>
          <p:cNvSpPr txBox="1">
            <a:spLocks/>
          </p:cNvSpPr>
          <p:nvPr/>
        </p:nvSpPr>
        <p:spPr>
          <a:xfrm>
            <a:off x="842984" y="2741638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err="1"/>
              <a:t>DiskANN</a:t>
            </a:r>
            <a:r>
              <a:rPr lang="en-US" sz="1050"/>
              <a:t> gated preview sign-up page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8596F1CE-055E-BC7F-3ED0-D63DFC55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0677" y="4442016"/>
            <a:ext cx="7536905" cy="82296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20D706A-D91C-50AA-F9AC-EF868CF55E31}"/>
              </a:ext>
            </a:extLst>
          </p:cNvPr>
          <p:cNvSpPr txBox="1">
            <a:spLocks/>
          </p:cNvSpPr>
          <p:nvPr/>
        </p:nvSpPr>
        <p:spPr>
          <a:xfrm>
            <a:off x="842984" y="4541037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https://</a:t>
            </a:r>
            <a:r>
              <a:rPr lang="en-US" sz="1200" err="1"/>
              <a:t>aka.ms</a:t>
            </a:r>
            <a:r>
              <a:rPr lang="en-US" sz="1200"/>
              <a:t>/</a:t>
            </a:r>
            <a:r>
              <a:rPr lang="en-US" sz="1200" err="1"/>
              <a:t>CosmosAISamples</a:t>
            </a:r>
            <a:endParaRPr lang="en-US" sz="120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7300A59-D928-8C89-F567-75FAFA3AC169}"/>
              </a:ext>
            </a:extLst>
          </p:cNvPr>
          <p:cNvSpPr txBox="1">
            <a:spLocks/>
          </p:cNvSpPr>
          <p:nvPr/>
        </p:nvSpPr>
        <p:spPr>
          <a:xfrm>
            <a:off x="842984" y="4853496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Azure Cosmos DB AI samples (.NET + Python)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C052A84-3A84-01B3-AE94-9B9919031D3E}"/>
              </a:ext>
            </a:extLst>
          </p:cNvPr>
          <p:cNvSpPr txBox="1">
            <a:spLocks/>
          </p:cNvSpPr>
          <p:nvPr/>
        </p:nvSpPr>
        <p:spPr>
          <a:xfrm>
            <a:off x="826963" y="2460431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https://</a:t>
            </a:r>
            <a:r>
              <a:rPr lang="en-US" sz="1200" err="1"/>
              <a:t>aka.ms</a:t>
            </a:r>
            <a:r>
              <a:rPr lang="en-US" sz="1200"/>
              <a:t>/</a:t>
            </a:r>
            <a:r>
              <a:rPr lang="en-US" sz="1200" err="1"/>
              <a:t>DiskANNSignUp</a:t>
            </a:r>
            <a:endParaRPr lang="en-US" sz="1200"/>
          </a:p>
        </p:txBody>
      </p:sp>
      <p:sp>
        <p:nvSpPr>
          <p:cNvPr id="4" name="Rounded Rectangle 19">
            <a:extLst>
              <a:ext uri="{FF2B5EF4-FFF2-40B4-BE49-F238E27FC236}">
                <a16:creationId xmlns:a16="http://schemas.microsoft.com/office/drawing/2014/main" id="{3621CC31-548B-3AF1-412F-E813D9888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0677" y="3395573"/>
            <a:ext cx="7536905" cy="82296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FE76E5D-6961-FF81-FECE-174265368391}"/>
              </a:ext>
            </a:extLst>
          </p:cNvPr>
          <p:cNvSpPr txBox="1">
            <a:spLocks/>
          </p:cNvSpPr>
          <p:nvPr/>
        </p:nvSpPr>
        <p:spPr>
          <a:xfrm>
            <a:off x="842984" y="3494594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https://</a:t>
            </a:r>
            <a:r>
              <a:rPr lang="en-US" sz="1200" err="1"/>
              <a:t>aka.ms</a:t>
            </a:r>
            <a:r>
              <a:rPr lang="en-US" sz="1200"/>
              <a:t>/</a:t>
            </a:r>
            <a:r>
              <a:rPr lang="en-US" sz="1200" err="1"/>
              <a:t>CosmosDBDiskANNBlog</a:t>
            </a:r>
            <a:endParaRPr lang="en-US" sz="12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818CA63-DE95-9E4B-A3D0-091656E95551}"/>
              </a:ext>
            </a:extLst>
          </p:cNvPr>
          <p:cNvSpPr txBox="1">
            <a:spLocks/>
          </p:cNvSpPr>
          <p:nvPr/>
        </p:nvSpPr>
        <p:spPr>
          <a:xfrm>
            <a:off x="842984" y="3807053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Announcement blog post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4E5669DC-5EA4-7669-9144-23E07FEB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0677" y="5462752"/>
            <a:ext cx="7536905" cy="82296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86E5F95-6C35-90A0-CC3E-372DF2799D57}"/>
              </a:ext>
            </a:extLst>
          </p:cNvPr>
          <p:cNvSpPr txBox="1">
            <a:spLocks/>
          </p:cNvSpPr>
          <p:nvPr/>
        </p:nvSpPr>
        <p:spPr>
          <a:xfrm>
            <a:off x="842984" y="5561773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https://</a:t>
            </a:r>
            <a:r>
              <a:rPr lang="en-US" sz="1200" err="1"/>
              <a:t>aka.ms</a:t>
            </a:r>
            <a:r>
              <a:rPr lang="en-US" sz="1200"/>
              <a:t>/</a:t>
            </a:r>
            <a:r>
              <a:rPr lang="en-US" sz="1200" err="1"/>
              <a:t>CosmosDB</a:t>
            </a:r>
            <a:r>
              <a:rPr lang="en-US" sz="1200"/>
              <a:t>-</a:t>
            </a:r>
            <a:r>
              <a:rPr lang="en-US" sz="1200" err="1"/>
              <a:t>nosql</a:t>
            </a:r>
            <a:r>
              <a:rPr lang="en-US" sz="1200"/>
              <a:t>-copilot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7901D-D4E8-1E48-DC25-972DE6907B66}"/>
              </a:ext>
            </a:extLst>
          </p:cNvPr>
          <p:cNvSpPr txBox="1">
            <a:spLocks/>
          </p:cNvSpPr>
          <p:nvPr/>
        </p:nvSpPr>
        <p:spPr>
          <a:xfrm>
            <a:off x="842984" y="5874232"/>
            <a:ext cx="6976500" cy="244901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Today’s demo</a:t>
            </a:r>
          </a:p>
        </p:txBody>
      </p:sp>
    </p:spTree>
    <p:extLst>
      <p:ext uri="{BB962C8B-B14F-4D97-AF65-F5344CB8AC3E}">
        <p14:creationId xmlns:p14="http://schemas.microsoft.com/office/powerpoint/2010/main" val="35108347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86D3-D9FD-87D4-ABCA-00D5D4E5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CB14-514B-96FF-D411-FBF55FC6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23037-EC8C-D995-C7EF-553716440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973C212-7C92-EC52-14EC-C54B7001133D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94CB7-A4E2-9094-2912-8C0D2041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15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36951" y="1917496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Azure Cosmos DB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36951" y="2758324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Customer use cases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36951" y="3599152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AI features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07EF040-C676-A71A-11EB-B0B6626B6801}"/>
              </a:ext>
            </a:extLst>
          </p:cNvPr>
          <p:cNvSpPr txBox="1">
            <a:spLocks/>
          </p:cNvSpPr>
          <p:nvPr/>
        </p:nvSpPr>
        <p:spPr>
          <a:xfrm>
            <a:off x="5136951" y="4439980"/>
            <a:ext cx="369568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5207-CD35-DB08-27EE-EC60BF80E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9BB594-6880-C98B-3AA8-719848908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The world’s most scalable AI database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B4AA09-2A52-4414-D37D-3194FA35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Azure Cosmos DB for NoSQL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D3169-CF92-E25F-0BF8-0EB1DB869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5" y="1856262"/>
            <a:ext cx="6700457" cy="3416320"/>
          </a:xfrm>
        </p:spPr>
        <p:txBody>
          <a:bodyPr/>
          <a:lstStyle/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Serverless or Provisioned Throughput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Automatic sharding/partitioning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High elasticity with instant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autoscale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Low latency, real-time data transactions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Mission critical reliability (99.999%)</a:t>
            </a: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noProof="0">
                <a:solidFill>
                  <a:sysClr val="windowText" lastClr="000000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5 levels of multitenancy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marR="0" lvl="0" indent="-34290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Built-in vector index and search with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DiskANN</a:t>
            </a:r>
            <a:endParaRPr lang="en-US" sz="2400"/>
          </a:p>
        </p:txBody>
      </p:sp>
      <p:pic>
        <p:nvPicPr>
          <p:cNvPr id="2" name="Picture 1" descr="Top reasons to migrate MongoDB to Cosmos DB - Neal Analytics">
            <a:extLst>
              <a:ext uri="{FF2B5EF4-FFF2-40B4-BE49-F238E27FC236}">
                <a16:creationId xmlns:a16="http://schemas.microsoft.com/office/drawing/2014/main" id="{2BD8EC6C-0228-650F-BD9C-24517E14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03" y="1625899"/>
            <a:ext cx="5674636" cy="29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52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D3E4D-E711-4AA6-50C9-010D58CC6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5E5203-0435-8046-B580-9469C0559D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33546"/>
            <a:ext cx="2313432" cy="276999"/>
          </a:xfrm>
        </p:spPr>
        <p:txBody>
          <a:bodyPr/>
          <a:lstStyle/>
          <a:p>
            <a:r>
              <a:rPr lang="en-US"/>
              <a:t>RAG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54C3BC-7C82-3446-56EB-7B60A45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95" y="596527"/>
            <a:ext cx="11050081" cy="1231106"/>
          </a:xfrm>
        </p:spPr>
        <p:txBody>
          <a:bodyPr/>
          <a:lstStyle/>
          <a:p>
            <a:r>
              <a:rPr lang="en-US"/>
              <a:t>Common AI scenarios with</a:t>
            </a:r>
            <a:br>
              <a:rPr lang="en-US"/>
            </a:br>
            <a:r>
              <a:rPr lang="en-US"/>
              <a:t>Azure Cosmos DB for NoSQL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D5C67-6FA7-5CDB-ECFF-0701A6D76F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Chat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04EEFB-4E1F-73B0-829E-44C5AFC566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Multitenant Apps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4847B1-E305-6193-996B-AD6AB4143E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Anomaly Detection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D12FB4-CE42-062B-A9A6-D135B1D989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87072"/>
            <a:ext cx="2313432" cy="553998"/>
          </a:xfrm>
        </p:spPr>
        <p:txBody>
          <a:bodyPr/>
          <a:lstStyle/>
          <a:p>
            <a:r>
              <a:rPr lang="en-US"/>
              <a:t>Real-time Recommendations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550C9D-FF9B-94D8-5F53-8E3E71161C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/>
              <a:t>Multi-agent AI</a:t>
            </a:r>
          </a:p>
        </p:txBody>
      </p:sp>
      <p:sp>
        <p:nvSpPr>
          <p:cNvPr id="27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6E67257F-F77A-958E-BC4A-4B867A17DE4E}"/>
              </a:ext>
            </a:extLst>
          </p:cNvPr>
          <p:cNvSpPr/>
          <p:nvPr/>
        </p:nvSpPr>
        <p:spPr>
          <a:xfrm>
            <a:off x="2560145" y="2776753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9E708A9B-4064-9136-70CE-A12B5359AC60}"/>
              </a:ext>
            </a:extLst>
          </p:cNvPr>
          <p:cNvSpPr/>
          <p:nvPr/>
        </p:nvSpPr>
        <p:spPr>
          <a:xfrm>
            <a:off x="5820098" y="490679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25F4031B-C57C-3271-CF9C-F14AAC50EE6C}"/>
              </a:ext>
            </a:extLst>
          </p:cNvPr>
          <p:cNvSpPr/>
          <p:nvPr/>
        </p:nvSpPr>
        <p:spPr>
          <a:xfrm>
            <a:off x="5211854" y="2778035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0642BF12-7065-5DEE-7CE0-59DAD4F4749F}"/>
              </a:ext>
            </a:extLst>
          </p:cNvPr>
          <p:cNvSpPr/>
          <p:nvPr/>
        </p:nvSpPr>
        <p:spPr>
          <a:xfrm>
            <a:off x="8207169" y="2832555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781DF05F-425B-F39C-66F7-7DA0FC5FF5CD}"/>
              </a:ext>
            </a:extLst>
          </p:cNvPr>
          <p:cNvSpPr/>
          <p:nvPr/>
        </p:nvSpPr>
        <p:spPr>
          <a:xfrm>
            <a:off x="9076688" y="2832555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06C6D378-CDCF-A070-1BE5-75DDB3C85A2C}"/>
              </a:ext>
            </a:extLst>
          </p:cNvPr>
          <p:cNvSpPr/>
          <p:nvPr/>
        </p:nvSpPr>
        <p:spPr>
          <a:xfrm>
            <a:off x="9946207" y="2832555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2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79B3AB96-EA20-7421-FF9B-7FAB68D2F04F}"/>
              </a:ext>
            </a:extLst>
          </p:cNvPr>
          <p:cNvSpPr/>
          <p:nvPr/>
        </p:nvSpPr>
        <p:spPr>
          <a:xfrm>
            <a:off x="9568400" y="4906793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945AEC72-6582-4C22-CAF2-875082CEF4F0}"/>
              </a:ext>
            </a:extLst>
          </p:cNvPr>
          <p:cNvSpPr/>
          <p:nvPr/>
        </p:nvSpPr>
        <p:spPr>
          <a:xfrm>
            <a:off x="8689224" y="4906793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D0D4A35F-1951-DE23-83E5-1C913EEF8B82}"/>
              </a:ext>
            </a:extLst>
          </p:cNvPr>
          <p:cNvSpPr/>
          <p:nvPr/>
        </p:nvSpPr>
        <p:spPr>
          <a:xfrm>
            <a:off x="2541675" y="5008629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D6AD4A9-E9E6-3268-F1B0-D5688E18B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9131" y="6084596"/>
            <a:ext cx="1515376" cy="440837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7C82C0A-6B6E-020E-C6BC-9A92142C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7829" y="6001692"/>
            <a:ext cx="979637" cy="587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E9B779-2D49-65AC-3C9B-35A279E22B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0318" y="5860479"/>
            <a:ext cx="1334876" cy="72899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2DE60C2-3502-AE86-4542-58372A2E76A4}"/>
              </a:ext>
            </a:extLst>
          </p:cNvPr>
          <p:cNvGrpSpPr/>
          <p:nvPr/>
        </p:nvGrpSpPr>
        <p:grpSpPr>
          <a:xfrm>
            <a:off x="2889443" y="6065010"/>
            <a:ext cx="2206075" cy="375588"/>
            <a:chOff x="1947073" y="596900"/>
            <a:chExt cx="6929887" cy="1321998"/>
          </a:xfrm>
        </p:grpSpPr>
        <p:pic>
          <p:nvPicPr>
            <p:cNvPr id="43" name="Picture 42" descr="File:TomTom logo.svg - Wikimedia Commons">
              <a:extLst>
                <a:ext uri="{FF2B5EF4-FFF2-40B4-BE49-F238E27FC236}">
                  <a16:creationId xmlns:a16="http://schemas.microsoft.com/office/drawing/2014/main" id="{80957810-2DCA-841B-F4FA-C055715D3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16254"/>
            <a:stretch/>
          </p:blipFill>
          <p:spPr>
            <a:xfrm>
              <a:off x="3073400" y="596900"/>
              <a:ext cx="5803560" cy="132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 descr="File:TomTom logo.svg - Wikimedia Commons">
              <a:extLst>
                <a:ext uri="{FF2B5EF4-FFF2-40B4-BE49-F238E27FC236}">
                  <a16:creationId xmlns:a16="http://schemas.microsoft.com/office/drawing/2014/main" id="{ED7CC20D-6964-06D9-E64B-B2AA819A9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3747"/>
            <a:stretch/>
          </p:blipFill>
          <p:spPr>
            <a:xfrm>
              <a:off x="1947073" y="596900"/>
              <a:ext cx="1126327" cy="1321998"/>
            </a:xfrm>
            <a:prstGeom prst="rect">
              <a:avLst/>
            </a:prstGeom>
          </p:spPr>
        </p:pic>
      </p:grpSp>
      <p:pic>
        <p:nvPicPr>
          <p:cNvPr id="45" name="Picture 2" descr="undefined">
            <a:extLst>
              <a:ext uri="{FF2B5EF4-FFF2-40B4-BE49-F238E27FC236}">
                <a16:creationId xmlns:a16="http://schemas.microsoft.com/office/drawing/2014/main" id="{86239826-93FF-4566-224D-A10E2902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24" y="5957222"/>
            <a:ext cx="13246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E9D0DAA4-1477-D92C-5756-FC512CE8D5DF}"/>
              </a:ext>
            </a:extLst>
          </p:cNvPr>
          <p:cNvSpPr/>
          <p:nvPr/>
        </p:nvSpPr>
        <p:spPr>
          <a:xfrm>
            <a:off x="6428701" y="2778035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B976EF-041E-EAA6-B45F-4186A4499B3A}"/>
              </a:ext>
            </a:extLst>
          </p:cNvPr>
          <p:cNvCxnSpPr/>
          <p:nvPr/>
        </p:nvCxnSpPr>
        <p:spPr>
          <a:xfrm>
            <a:off x="5792876" y="3051974"/>
            <a:ext cx="524639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580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E1AD-827F-9045-5257-D718BEDB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0252D345-0BC1-A3B4-6BBC-B9B0E45A9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38" y="2946953"/>
            <a:ext cx="10972800" cy="109728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DC8394C0-BCAE-8FC3-37A7-87BD8586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37" y="1716629"/>
            <a:ext cx="10956739" cy="109728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9683B694-2BAB-802B-3508-27E79FA5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38" y="4177277"/>
            <a:ext cx="10972800" cy="109728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426B047A-1727-5CB2-20B2-0A9A1F4FC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38" y="5399910"/>
            <a:ext cx="10972800" cy="1097280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790F0-B42A-F90D-017B-F6A1AE8FC9A9}"/>
              </a:ext>
            </a:extLst>
          </p:cNvPr>
          <p:cNvSpPr txBox="1"/>
          <p:nvPr/>
        </p:nvSpPr>
        <p:spPr>
          <a:xfrm>
            <a:off x="1420913" y="1220561"/>
            <a:ext cx="885139" cy="480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/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 sz="1800">
                <a:solidFill>
                  <a:schemeClr val="accent1"/>
                </a:solidFill>
                <a:latin typeface="Aptos" panose="020B0004020202020204" pitchFamily="34" charset="0"/>
              </a:rPr>
              <a:t>What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03715-2322-7CC5-A648-BCD55312E945}"/>
              </a:ext>
            </a:extLst>
          </p:cNvPr>
          <p:cNvSpPr txBox="1"/>
          <p:nvPr/>
        </p:nvSpPr>
        <p:spPr>
          <a:xfrm>
            <a:off x="5653430" y="1220561"/>
            <a:ext cx="885139" cy="480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/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 sz="1800">
                <a:solidFill>
                  <a:schemeClr val="accent1"/>
                </a:solidFill>
                <a:latin typeface="Aptos" panose="020B0004020202020204" pitchFamily="34" charset="0"/>
              </a:rPr>
              <a:t>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3CA0A-B880-A85D-3AF0-5AAB0B9026B2}"/>
              </a:ext>
            </a:extLst>
          </p:cNvPr>
          <p:cNvSpPr txBox="1"/>
          <p:nvPr/>
        </p:nvSpPr>
        <p:spPr>
          <a:xfrm>
            <a:off x="9778825" y="1220561"/>
            <a:ext cx="885139" cy="480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effectLst/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0B0004020202020204" pitchFamily="34" charset="0"/>
              </a:rPr>
              <a:t>When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417A2A-48D9-CF7E-4CA6-D368EA121A57}"/>
              </a:ext>
            </a:extLst>
          </p:cNvPr>
          <p:cNvSpPr/>
          <p:nvPr/>
        </p:nvSpPr>
        <p:spPr>
          <a:xfrm>
            <a:off x="1105404" y="2095281"/>
            <a:ext cx="288766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lvl="0" defTabSz="932742">
              <a:buClr>
                <a:srgbClr val="D502A9"/>
              </a:buClr>
              <a:buSzPct val="90000"/>
            </a:pPr>
            <a:r>
              <a:rPr lang="en-US" sz="1800" b="1">
                <a:gradFill>
                  <a:gsLst>
                    <a:gs pos="38000">
                      <a:srgbClr val="4F2BD3"/>
                    </a:gs>
                    <a:gs pos="100000">
                      <a:srgbClr val="D502A9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Semantic Caching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47B388-35DD-DF28-5A8F-DD28C6A80D6B}"/>
              </a:ext>
            </a:extLst>
          </p:cNvPr>
          <p:cNvSpPr/>
          <p:nvPr/>
        </p:nvSpPr>
        <p:spPr>
          <a:xfrm>
            <a:off x="4337842" y="1864116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Drastically reduces latency 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Saves on Token consumption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Reduces costs and latency for LLM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AD40E6-C088-9BA6-E5E6-D0E2F6481E6D}"/>
              </a:ext>
            </a:extLst>
          </p:cNvPr>
          <p:cNvSpPr/>
          <p:nvPr/>
        </p:nvSpPr>
        <p:spPr>
          <a:xfrm>
            <a:off x="4337842" y="3099133"/>
            <a:ext cx="3516313" cy="8201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Conversational context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UX &amp; LLM optimizations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Auditing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61A1FE-0DF4-35E3-EADD-D2AC30DB9044}"/>
              </a:ext>
            </a:extLst>
          </p:cNvPr>
          <p:cNvSpPr/>
          <p:nvPr/>
        </p:nvSpPr>
        <p:spPr>
          <a:xfrm>
            <a:off x="1105404" y="3338323"/>
            <a:ext cx="288766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lvl="0" defTabSz="932742">
              <a:buClr>
                <a:srgbClr val="D502A9"/>
              </a:buClr>
              <a:buSzPct val="90000"/>
            </a:pPr>
            <a:r>
              <a:rPr lang="en-US" sz="1800" b="1">
                <a:gradFill>
                  <a:gsLst>
                    <a:gs pos="38000">
                      <a:srgbClr val="4F2BD3"/>
                    </a:gs>
                    <a:gs pos="100000">
                      <a:srgbClr val="D502A9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Chat History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19643-69BB-1718-EFE4-2BD9DAB414CE}"/>
              </a:ext>
            </a:extLst>
          </p:cNvPr>
          <p:cNvSpPr/>
          <p:nvPr/>
        </p:nvSpPr>
        <p:spPr>
          <a:xfrm>
            <a:off x="1105404" y="4430029"/>
            <a:ext cx="28876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lvl="0" defTabSz="932742">
              <a:buClr>
                <a:srgbClr val="D502A9"/>
              </a:buClr>
              <a:buSzPct val="90000"/>
            </a:pPr>
            <a:r>
              <a:rPr lang="en-US" sz="1800" b="1">
                <a:gradFill>
                  <a:gsLst>
                    <a:gs pos="38000">
                      <a:srgbClr val="4F2BD3"/>
                    </a:gs>
                    <a:gs pos="100000">
                      <a:srgbClr val="D502A9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Retrieval Augmented Generation (RAG)</a:t>
            </a:r>
            <a:endParaRPr lang="en-US" sz="2000" b="1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F979E9-A87F-C989-68CA-989A60C274F3}"/>
              </a:ext>
            </a:extLst>
          </p:cNvPr>
          <p:cNvSpPr/>
          <p:nvPr/>
        </p:nvSpPr>
        <p:spPr>
          <a:xfrm>
            <a:off x="1105404" y="5673941"/>
            <a:ext cx="28876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lvl="0" defTabSz="932742">
              <a:buClr>
                <a:srgbClr val="D502A9"/>
              </a:buClr>
              <a:buSzPct val="90000"/>
            </a:pPr>
            <a:r>
              <a:rPr lang="en-US" sz="1800" b="1">
                <a:gradFill>
                  <a:gsLst>
                    <a:gs pos="38000">
                      <a:srgbClr val="4F2BD3"/>
                    </a:gs>
                    <a:gs pos="100000">
                      <a:srgbClr val="D502A9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Vector + Operational Database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4D4E-2B53-E50A-32D7-E1D00F632614}"/>
              </a:ext>
            </a:extLst>
          </p:cNvPr>
          <p:cNvSpPr/>
          <p:nvPr/>
        </p:nvSpPr>
        <p:spPr>
          <a:xfrm>
            <a:off x="4337842" y="4317100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Personalize LLM on your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Cheaper than fine tuning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Faster iteration on new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D662E6-B67C-A930-2950-0ECAE7139408}"/>
              </a:ext>
            </a:extLst>
          </p:cNvPr>
          <p:cNvSpPr/>
          <p:nvPr/>
        </p:nvSpPr>
        <p:spPr>
          <a:xfrm>
            <a:off x="4337842" y="5559073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No ETL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Consistent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Reduce complexity &amp; costs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BA7366-4777-2782-B310-0D30B9CFD9C6}"/>
              </a:ext>
            </a:extLst>
          </p:cNvPr>
          <p:cNvSpPr/>
          <p:nvPr/>
        </p:nvSpPr>
        <p:spPr>
          <a:xfrm>
            <a:off x="8309767" y="2013388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Slow moving / static content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FAQs, Policies…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9957B-56A9-8038-D899-30AE2010EC60}"/>
              </a:ext>
            </a:extLst>
          </p:cNvPr>
          <p:cNvSpPr/>
          <p:nvPr/>
        </p:nvSpPr>
        <p:spPr>
          <a:xfrm>
            <a:off x="8309767" y="3249142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A MUST for Chat sessions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Improving cost &amp; performance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7068D1-1D25-B0E0-FA50-32EAEA4D496A}"/>
              </a:ext>
            </a:extLst>
          </p:cNvPr>
          <p:cNvSpPr/>
          <p:nvPr/>
        </p:nvSpPr>
        <p:spPr>
          <a:xfrm>
            <a:off x="8309767" y="4615643"/>
            <a:ext cx="3516313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Any workload for </a:t>
            </a:r>
            <a:r>
              <a:rPr lang="en-US" sz="1600" kern="0" err="1">
                <a:latin typeface="Aptos" panose="020B0004020202020204" pitchFamily="34" charset="0"/>
                <a:cs typeface="Segoe UI" panose="020B0502040204020203" pitchFamily="34" charset="0"/>
              </a:rPr>
              <a:t>GenAI</a:t>
            </a: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 apps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6ACC5F-81C7-F480-F30C-CC0DD57A47CE}"/>
              </a:ext>
            </a:extLst>
          </p:cNvPr>
          <p:cNvSpPr/>
          <p:nvPr/>
        </p:nvSpPr>
        <p:spPr>
          <a:xfrm>
            <a:off x="8309767" y="5708345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Data &amp; vectors together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kern="0">
                <a:latin typeface="Aptos" panose="020B0004020202020204" pitchFamily="34" charset="0"/>
                <a:cs typeface="Segoe UI" panose="020B0502040204020203" pitchFamily="34" charset="0"/>
              </a:rPr>
              <a:t>Cosmos DB scale &amp; performance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31301ED-E58E-4173-0E7A-0AC54EF8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615553"/>
          </a:xfrm>
        </p:spPr>
        <p:txBody>
          <a:bodyPr/>
          <a:lstStyle/>
          <a:p>
            <a:r>
              <a:rPr lang="en-US" err="1"/>
              <a:t>GenAI</a:t>
            </a:r>
            <a:r>
              <a:rPr lang="en-US"/>
              <a:t> use cases for 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29638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D233A-18C4-2BDA-1CC6-67A1EA11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381602-2C60-6C2C-6D04-7A2224D249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586980"/>
            <a:ext cx="2915060" cy="738664"/>
          </a:xfrm>
        </p:spPr>
        <p:txBody>
          <a:bodyPr/>
          <a:lstStyle/>
          <a:p>
            <a:r>
              <a:rPr lang="en-US" sz="2400" err="1"/>
              <a:t>DiskANN</a:t>
            </a:r>
            <a:endParaRPr lang="en-US" sz="2400"/>
          </a:p>
          <a:p>
            <a:r>
              <a:rPr lang="en-US" sz="2400"/>
              <a:t>Vector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B1995-CEC5-CBCB-3051-0AF74500AA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713419"/>
            <a:ext cx="2915060" cy="307777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Gated Preview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DF141-47ED-6373-956B-3D86487CCD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586980"/>
            <a:ext cx="2915060" cy="738664"/>
          </a:xfrm>
        </p:spPr>
        <p:txBody>
          <a:bodyPr/>
          <a:lstStyle/>
          <a:p>
            <a:r>
              <a:rPr lang="en-US" sz="2400"/>
              <a:t>AI Framework Integrations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2B6ECF-8A69-2C21-1F6D-4EE8A8C4F2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0961" y="2586980"/>
            <a:ext cx="3412316" cy="738664"/>
          </a:xfrm>
        </p:spPr>
        <p:txBody>
          <a:bodyPr/>
          <a:lstStyle/>
          <a:p>
            <a:r>
              <a:rPr lang="en-US" sz="2400"/>
              <a:t>Native Vector Indexing &amp; Search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90991B-ECE6-E1CF-7255-86101406F9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713419"/>
            <a:ext cx="2915060" cy="307777"/>
          </a:xfr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Public Preview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7FF60E-67B1-E936-4F4F-5A6D5362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Cosmos DB for NoSQL AI features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D35E8BA-B27C-C8D2-B174-684287FA870C}"/>
              </a:ext>
            </a:extLst>
          </p:cNvPr>
          <p:cNvSpPr txBox="1">
            <a:spLocks/>
          </p:cNvSpPr>
          <p:nvPr/>
        </p:nvSpPr>
        <p:spPr>
          <a:xfrm>
            <a:off x="8435554" y="3713419"/>
            <a:ext cx="29150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Semantic Kernel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n w="3175">
                <a:noFill/>
              </a:ln>
              <a:latin typeface="+mj-lt"/>
              <a:cs typeface="Segoe UI" panose="020B050204020402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LangChain</a:t>
            </a:r>
          </a:p>
        </p:txBody>
      </p:sp>
    </p:spTree>
    <p:extLst>
      <p:ext uri="{BB962C8B-B14F-4D97-AF65-F5344CB8AC3E}">
        <p14:creationId xmlns:p14="http://schemas.microsoft.com/office/powerpoint/2010/main" val="36107539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A1E06-258C-4C8B-0398-B060CC97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9DD969E6-6A21-9A09-5A11-386705498FC3}"/>
              </a:ext>
            </a:extLst>
          </p:cNvPr>
          <p:cNvSpPr/>
          <p:nvPr/>
        </p:nvSpPr>
        <p:spPr bwMode="auto">
          <a:xfrm>
            <a:off x="317744" y="1470661"/>
            <a:ext cx="11525389" cy="4711767"/>
          </a:xfrm>
          <a:prstGeom prst="round2SameRect">
            <a:avLst>
              <a:gd name="adj1" fmla="val 16667"/>
              <a:gd name="adj2" fmla="val 4997"/>
            </a:avLst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8CC248E-2339-9B4F-B8C1-B8138B3C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3990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8051760-4D81-B925-25B3-D6C8553AC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8894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7FC5EA7-245C-241C-C505-8CF3D6334BBD}"/>
              </a:ext>
            </a:extLst>
          </p:cNvPr>
          <p:cNvSpPr/>
          <p:nvPr/>
        </p:nvSpPr>
        <p:spPr>
          <a:xfrm>
            <a:off x="749747" y="6460191"/>
            <a:ext cx="383444" cy="15240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x_0-wus-d3-775556d0412abd7071ef231526d419c2" descr="[animate output image]">
            <a:extLst>
              <a:ext uri="{FF2B5EF4-FFF2-40B4-BE49-F238E27FC236}">
                <a16:creationId xmlns:a16="http://schemas.microsoft.com/office/drawing/2014/main" id="{7DD77DC0-860A-C27A-30F3-F1CACCDE8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5" y="2741099"/>
            <a:ext cx="2372386" cy="2372382"/>
          </a:xfrm>
          <a:prstGeom prst="roundRect">
            <a:avLst>
              <a:gd name="adj" fmla="val 6263"/>
            </a:avLst>
          </a:prstGeom>
          <a:noFill/>
          <a:ln>
            <a:noFill/>
          </a:ln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72E74EB-2CD7-E3EE-2D70-917040CC9DBE}"/>
              </a:ext>
            </a:extLst>
          </p:cNvPr>
          <p:cNvSpPr txBox="1">
            <a:spLocks/>
          </p:cNvSpPr>
          <p:nvPr/>
        </p:nvSpPr>
        <p:spPr>
          <a:xfrm>
            <a:off x="588263" y="103977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Scalable and cost effective, ideal for multi-tenant apps</a:t>
            </a:r>
          </a:p>
        </p:txBody>
      </p:sp>
      <p:sp>
        <p:nvSpPr>
          <p:cNvPr id="11" name="Title 22">
            <a:extLst>
              <a:ext uri="{FF2B5EF4-FFF2-40B4-BE49-F238E27FC236}">
                <a16:creationId xmlns:a16="http://schemas.microsoft.com/office/drawing/2014/main" id="{83AABE42-43B2-F057-013E-848E988B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6" y="256753"/>
            <a:ext cx="11018518" cy="12311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Azure Cosmos DB for NoSQL with </a:t>
            </a:r>
            <a:r>
              <a:rPr lang="en-US" err="1"/>
              <a:t>DiskANN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28801-3727-1CE2-A711-6E5A81F6E188}"/>
              </a:ext>
            </a:extLst>
          </p:cNvPr>
          <p:cNvSpPr txBox="1"/>
          <p:nvPr/>
        </p:nvSpPr>
        <p:spPr>
          <a:xfrm>
            <a:off x="317744" y="6572791"/>
            <a:ext cx="27747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5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*In preview, GA November ‘24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9CFC0392-4A7F-E6FD-0FB6-FB9109BA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086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3" name="Right Arrow 24">
            <a:extLst>
              <a:ext uri="{FF2B5EF4-FFF2-40B4-BE49-F238E27FC236}">
                <a16:creationId xmlns:a16="http://schemas.microsoft.com/office/drawing/2014/main" id="{A83D3BED-F0A3-69A2-89EE-918E9E6E15C6}"/>
              </a:ext>
            </a:extLst>
          </p:cNvPr>
          <p:cNvSpPr/>
          <p:nvPr/>
        </p:nvSpPr>
        <p:spPr>
          <a:xfrm rot="5400000">
            <a:off x="2124864" y="3288108"/>
            <a:ext cx="452448" cy="35573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8" name="Right Arrow 39">
            <a:extLst>
              <a:ext uri="{FF2B5EF4-FFF2-40B4-BE49-F238E27FC236}">
                <a16:creationId xmlns:a16="http://schemas.microsoft.com/office/drawing/2014/main" id="{09770425-50F7-79FD-ABC6-30B0FA98E0FF}"/>
              </a:ext>
            </a:extLst>
          </p:cNvPr>
          <p:cNvSpPr/>
          <p:nvPr/>
        </p:nvSpPr>
        <p:spPr>
          <a:xfrm rot="5400000">
            <a:off x="2104867" y="4343103"/>
            <a:ext cx="492442" cy="32283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3" name="Right Arrow 26">
            <a:extLst>
              <a:ext uri="{FF2B5EF4-FFF2-40B4-BE49-F238E27FC236}">
                <a16:creationId xmlns:a16="http://schemas.microsoft.com/office/drawing/2014/main" id="{FED7DF6C-E3DD-4843-19E9-6F4624EF33D6}"/>
              </a:ext>
            </a:extLst>
          </p:cNvPr>
          <p:cNvSpPr/>
          <p:nvPr/>
        </p:nvSpPr>
        <p:spPr>
          <a:xfrm rot="5400000">
            <a:off x="4980404" y="3792562"/>
            <a:ext cx="1083937" cy="32459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4" name="Right Arrow 28">
            <a:extLst>
              <a:ext uri="{FF2B5EF4-FFF2-40B4-BE49-F238E27FC236}">
                <a16:creationId xmlns:a16="http://schemas.microsoft.com/office/drawing/2014/main" id="{23C6E291-AD86-A9B3-FC3E-665C33AD11B6}"/>
              </a:ext>
            </a:extLst>
          </p:cNvPr>
          <p:cNvSpPr/>
          <p:nvPr/>
        </p:nvSpPr>
        <p:spPr>
          <a:xfrm rot="16200000">
            <a:off x="6339569" y="4006037"/>
            <a:ext cx="848502" cy="34105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4687897-2F7F-8609-D78E-1BF9EAC92CF5}"/>
              </a:ext>
            </a:extLst>
          </p:cNvPr>
          <p:cNvSpPr txBox="1"/>
          <p:nvPr/>
        </p:nvSpPr>
        <p:spPr>
          <a:xfrm>
            <a:off x="8985993" y="2128797"/>
            <a:ext cx="17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73609-0EDF-A421-78D3-CA7183397132}"/>
              </a:ext>
            </a:extLst>
          </p:cNvPr>
          <p:cNvSpPr txBox="1"/>
          <p:nvPr/>
        </p:nvSpPr>
        <p:spPr>
          <a:xfrm>
            <a:off x="1106748" y="2630685"/>
            <a:ext cx="2488681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Large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D2, D3, D4, D5, …, D99, D100 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F1F96-3EA4-3DA3-A2E4-B3010EE8908D}"/>
              </a:ext>
            </a:extLst>
          </p:cNvPr>
          <p:cNvSpPr txBox="1"/>
          <p:nvPr/>
        </p:nvSpPr>
        <p:spPr>
          <a:xfrm>
            <a:off x="1106748" y="4762715"/>
            <a:ext cx="248868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Compressed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 .., D10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D5F85-6A85-06B3-B5D5-F788A55AA784}"/>
              </a:ext>
            </a:extLst>
          </p:cNvPr>
          <p:cNvSpPr txBox="1"/>
          <p:nvPr/>
        </p:nvSpPr>
        <p:spPr>
          <a:xfrm>
            <a:off x="1042227" y="2128797"/>
            <a:ext cx="261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Vector compression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3076BD-1327-2CB0-EFA2-2E6971C6DBA3}"/>
              </a:ext>
            </a:extLst>
          </p:cNvPr>
          <p:cNvSpPr txBox="1"/>
          <p:nvPr/>
        </p:nvSpPr>
        <p:spPr>
          <a:xfrm>
            <a:off x="1534855" y="3770695"/>
            <a:ext cx="1632467" cy="471076"/>
          </a:xfrm>
          <a:prstGeom prst="roundRect">
            <a:avLst>
              <a:gd name="adj" fmla="val 13771"/>
            </a:avLst>
          </a:prstGeom>
          <a:solidFill>
            <a:srgbClr val="8661C5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Quantization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53EB5C68-6A4B-8A48-DC09-CA804C9D5B8F}"/>
              </a:ext>
            </a:extLst>
          </p:cNvPr>
          <p:cNvSpPr/>
          <p:nvPr/>
        </p:nvSpPr>
        <p:spPr>
          <a:xfrm>
            <a:off x="4899658" y="3002528"/>
            <a:ext cx="2439290" cy="739618"/>
          </a:xfrm>
          <a:prstGeom prst="roundRect">
            <a:avLst>
              <a:gd name="adj" fmla="val 8391"/>
            </a:avLst>
          </a:prstGeom>
          <a:solidFill>
            <a:schemeClr val="accent1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A015F6-A1B9-A31E-CED0-FAD6B3AB2932}"/>
              </a:ext>
            </a:extLst>
          </p:cNvPr>
          <p:cNvSpPr txBox="1"/>
          <p:nvPr/>
        </p:nvSpPr>
        <p:spPr>
          <a:xfrm>
            <a:off x="5115310" y="3344614"/>
            <a:ext cx="2007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Compressed vectors</a:t>
            </a:r>
          </a:p>
        </p:txBody>
      </p:sp>
      <p:sp>
        <p:nvSpPr>
          <p:cNvPr id="110" name="Rounded Rectangle 11">
            <a:extLst>
              <a:ext uri="{FF2B5EF4-FFF2-40B4-BE49-F238E27FC236}">
                <a16:creationId xmlns:a16="http://schemas.microsoft.com/office/drawing/2014/main" id="{5BC04213-8213-1ABF-3336-4CFF2BE05CF6}"/>
              </a:ext>
            </a:extLst>
          </p:cNvPr>
          <p:cNvSpPr/>
          <p:nvPr/>
        </p:nvSpPr>
        <p:spPr>
          <a:xfrm>
            <a:off x="4899658" y="4496825"/>
            <a:ext cx="2439289" cy="739617"/>
          </a:xfrm>
          <a:prstGeom prst="roundRect">
            <a:avLst>
              <a:gd name="adj" fmla="val 12337"/>
            </a:avLst>
          </a:prstGeom>
          <a:solidFill>
            <a:schemeClr val="accent6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SSD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FCFDDA6-D462-0646-C14F-8B1ECABD3B1E}"/>
              </a:ext>
            </a:extLst>
          </p:cNvPr>
          <p:cNvSpPr txBox="1"/>
          <p:nvPr/>
        </p:nvSpPr>
        <p:spPr>
          <a:xfrm>
            <a:off x="4513987" y="2128797"/>
            <a:ext cx="323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Storage and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graph construction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39813-89AC-51B7-B04A-F0E11D5CCBFE}"/>
              </a:ext>
            </a:extLst>
          </p:cNvPr>
          <p:cNvSpPr txBox="1"/>
          <p:nvPr/>
        </p:nvSpPr>
        <p:spPr>
          <a:xfrm>
            <a:off x="5125184" y="4836520"/>
            <a:ext cx="198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vectors + graph</a:t>
            </a:r>
          </a:p>
        </p:txBody>
      </p:sp>
      <p:pic>
        <p:nvPicPr>
          <p:cNvPr id="112" name="Graphic 111" descr="Network with solid fill">
            <a:extLst>
              <a:ext uri="{FF2B5EF4-FFF2-40B4-BE49-F238E27FC236}">
                <a16:creationId xmlns:a16="http://schemas.microsoft.com/office/drawing/2014/main" id="{1D319A85-BA8F-56D2-ADDC-1E515B590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4215" y="4519456"/>
            <a:ext cx="341060" cy="34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6EDA3-956C-89A5-651C-D33CBE319C4A}"/>
              </a:ext>
            </a:extLst>
          </p:cNvPr>
          <p:cNvSpPr txBox="1"/>
          <p:nvPr/>
        </p:nvSpPr>
        <p:spPr>
          <a:xfrm>
            <a:off x="1197114" y="5683217"/>
            <a:ext cx="189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Unlimited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B41F-8A48-F98F-26AB-BBBE4C2FE40C}"/>
              </a:ext>
            </a:extLst>
          </p:cNvPr>
          <p:cNvSpPr txBox="1"/>
          <p:nvPr/>
        </p:nvSpPr>
        <p:spPr>
          <a:xfrm>
            <a:off x="3954330" y="5683217"/>
            <a:ext cx="142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Low latency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76064-7E90-67CC-D863-5A913F56D6A3}"/>
              </a:ext>
            </a:extLst>
          </p:cNvPr>
          <p:cNvSpPr txBox="1"/>
          <p:nvPr/>
        </p:nvSpPr>
        <p:spPr>
          <a:xfrm>
            <a:off x="6242916" y="5683217"/>
            <a:ext cx="263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Robust to data 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6FE0C-7F23-B892-AE25-48F56F75F42A}"/>
              </a:ext>
            </a:extLst>
          </p:cNvPr>
          <p:cNvSpPr txBox="1"/>
          <p:nvPr/>
        </p:nvSpPr>
        <p:spPr>
          <a:xfrm>
            <a:off x="9735625" y="5683217"/>
            <a:ext cx="125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D6CC3D-5970-432F-7F9D-DD0CF8F6DD54}"/>
              </a:ext>
            </a:extLst>
          </p:cNvPr>
          <p:cNvCxnSpPr>
            <a:cxnSpLocks/>
          </p:cNvCxnSpPr>
          <p:nvPr/>
        </p:nvCxnSpPr>
        <p:spPr>
          <a:xfrm>
            <a:off x="3523406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9507C0-9F44-3D66-33C0-90C00FE4DDFB}"/>
              </a:ext>
            </a:extLst>
          </p:cNvPr>
          <p:cNvCxnSpPr>
            <a:cxnSpLocks/>
          </p:cNvCxnSpPr>
          <p:nvPr/>
        </p:nvCxnSpPr>
        <p:spPr>
          <a:xfrm>
            <a:off x="581199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AAF29E-105D-C9E0-DBE4-B7E52BBBF701}"/>
              </a:ext>
            </a:extLst>
          </p:cNvPr>
          <p:cNvCxnSpPr>
            <a:cxnSpLocks/>
          </p:cNvCxnSpPr>
          <p:nvPr/>
        </p:nvCxnSpPr>
        <p:spPr>
          <a:xfrm>
            <a:off x="930470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4402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99AD5-680D-5F51-2C0C-EC1CEC9B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233B-E467-F6C1-7516-FA549DA87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1231106"/>
          </a:xfrm>
        </p:spPr>
        <p:txBody>
          <a:bodyPr/>
          <a:lstStyle/>
          <a:p>
            <a:r>
              <a:rPr lang="en-US"/>
              <a:t>Let’s build an assistant powered by your data in Azure Cosmos DB!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4DE7CD-1D80-8C50-ED36-4131735A6C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5999" y="1929008"/>
            <a:ext cx="5991615" cy="4121128"/>
          </a:xfrm>
        </p:spPr>
        <p:txBody>
          <a:bodyPr/>
          <a:lstStyle/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F2328"/>
                </a:solidFill>
                <a:effectLst/>
                <a:latin typeface="-apple-system"/>
              </a:rPr>
              <a:t>Build a highly scalable, multi-tenant </a:t>
            </a:r>
            <a:r>
              <a:rPr lang="en-US" sz="2400" b="0" i="0" err="1">
                <a:solidFill>
                  <a:srgbClr val="1F2328"/>
                </a:solidFill>
                <a:effectLst/>
                <a:latin typeface="-apple-system"/>
              </a:rPr>
              <a:t>GenAI</a:t>
            </a:r>
            <a:r>
              <a:rPr lang="en-US" sz="2400" b="0" i="0">
                <a:solidFill>
                  <a:srgbClr val="1F2328"/>
                </a:solidFill>
                <a:effectLst/>
                <a:latin typeface="-apple-system"/>
              </a:rPr>
              <a:t> chat app using Azure Cosmos DB for NoSQL.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F2328"/>
                </a:solidFill>
                <a:effectLst/>
                <a:latin typeface="-apple-system"/>
              </a:rPr>
              <a:t>Implement a RAG pattern using vector search in Azure Cosmos DB for NoSQL on your data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1F2328"/>
              </a:solidFill>
              <a:effectLst/>
              <a:latin typeface="-apple-system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F2328"/>
                </a:solidFill>
                <a:effectLst/>
                <a:latin typeface="-apple-system"/>
              </a:rPr>
              <a:t>Use Azure Cosmos DB to:</a:t>
            </a:r>
          </a:p>
          <a:p>
            <a:pPr lvl="1">
              <a:spcAft>
                <a:spcPts val="600"/>
              </a:spcAft>
            </a:pPr>
            <a:r>
              <a:rPr lang="en-US" sz="1800">
                <a:solidFill>
                  <a:srgbClr val="1F2328"/>
                </a:solidFill>
                <a:latin typeface="-apple-system"/>
              </a:rPr>
              <a:t>Mange chat history</a:t>
            </a:r>
          </a:p>
          <a:p>
            <a:pPr lvl="1">
              <a:spcAft>
                <a:spcPts val="600"/>
              </a:spcAft>
            </a:pPr>
            <a:r>
              <a:rPr lang="en-US" sz="1800">
                <a:solidFill>
                  <a:srgbClr val="1F2328"/>
                </a:solidFill>
                <a:latin typeface="-apple-system"/>
              </a:rPr>
              <a:t>Store and retrieve data for RAG with vector search </a:t>
            </a:r>
            <a:endParaRPr lang="en-US" sz="1800" b="0" i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en-US" sz="1800">
                <a:solidFill>
                  <a:srgbClr val="1F2328"/>
                </a:solidFill>
                <a:latin typeface="-apple-system"/>
              </a:rPr>
              <a:t>Semantic Caching</a:t>
            </a:r>
            <a:endParaRPr lang="en-US" sz="1800" b="0" i="0">
              <a:solidFill>
                <a:srgbClr val="1F2328"/>
              </a:solidFill>
              <a:effectLst/>
              <a:latin typeface="-apple-syste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9222E8-7396-B835-5C71-87C706120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" t="5086" r="8388" b="7653"/>
          <a:stretch/>
        </p:blipFill>
        <p:spPr bwMode="auto">
          <a:xfrm>
            <a:off x="104385" y="1929008"/>
            <a:ext cx="5469697" cy="368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593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6D57-47B5-1E59-55B5-6E66FD27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9C0F9-2911-F642-1F4A-8FC37914C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8110450" cy="1083374"/>
          </a:xfrm>
        </p:spPr>
        <p:txBody>
          <a:bodyPr/>
          <a:lstStyle/>
          <a:p>
            <a:r>
              <a:rPr lang="en-US"/>
              <a:t>Build your own Copilot with</a:t>
            </a:r>
          </a:p>
          <a:p>
            <a:r>
              <a:rPr lang="en-US"/>
              <a:t>Azure Cosmos DB for NoSQL</a:t>
            </a:r>
          </a:p>
        </p:txBody>
      </p:sp>
    </p:spTree>
    <p:extLst>
      <p:ext uri="{BB962C8B-B14F-4D97-AF65-F5344CB8AC3E}">
        <p14:creationId xmlns:p14="http://schemas.microsoft.com/office/powerpoint/2010/main" val="5359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Application>Microsoft Office PowerPoint</Application>
  <PresentationFormat>Widescreen</PresentationFormat>
  <Slides>13</Slides>
  <Notes>5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Azure 2023 Template</vt:lpstr>
      <vt:lpstr>Building Generative AI apps with your data in Azure Cosmos DB</vt:lpstr>
      <vt:lpstr>PowerPoint Presentation</vt:lpstr>
      <vt:lpstr>Azure Cosmos DB for NoSQL</vt:lpstr>
      <vt:lpstr>Common AI scenarios with Azure Cosmos DB for NoSQL</vt:lpstr>
      <vt:lpstr>GenAI use cases for Azure Cosmos DB</vt:lpstr>
      <vt:lpstr>Azure Cosmos DB for NoSQL AI features</vt:lpstr>
      <vt:lpstr>Azure Cosmos DB for NoSQL with DiskANN</vt:lpstr>
      <vt:lpstr>Let’s build an assistant powered by your data in Azure Cosmos DB!</vt:lpstr>
      <vt:lpstr>Demo</vt:lpstr>
      <vt:lpstr>PowerPoint Presentation</vt:lpstr>
      <vt:lpstr>.NET Conf: Focus on AI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revision>3</cp:revision>
  <dcterms:created xsi:type="dcterms:W3CDTF">2024-07-25T02:07:45Z</dcterms:created>
  <dcterms:modified xsi:type="dcterms:W3CDTF">2024-08-05T17:07:40Z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Azure 2023 Template:8</vt:lpwstr>
  </property>
  <property fmtid="{D5CDD505-2E9C-101B-9397-08002B2CF9AE}" pid="3" name="ClassificationContentMarkingFooterText">
    <vt:lpwstr>Classified as Microsoft Confidential</vt:lpwstr>
  </property>
</Properties>
</file>